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1" r:id="rId1"/>
  </p:sldMasterIdLst>
  <p:notesMasterIdLst>
    <p:notesMasterId r:id="rId24"/>
  </p:notesMasterIdLst>
  <p:sldIdLst>
    <p:sldId id="256" r:id="rId2"/>
    <p:sldId id="257" r:id="rId3"/>
    <p:sldId id="264" r:id="rId4"/>
    <p:sldId id="258" r:id="rId5"/>
    <p:sldId id="259" r:id="rId6"/>
    <p:sldId id="260" r:id="rId7"/>
    <p:sldId id="262" r:id="rId8"/>
    <p:sldId id="263" r:id="rId9"/>
    <p:sldId id="265" r:id="rId10"/>
    <p:sldId id="273" r:id="rId11"/>
    <p:sldId id="268" r:id="rId12"/>
    <p:sldId id="280" r:id="rId13"/>
    <p:sldId id="267" r:id="rId14"/>
    <p:sldId id="272" r:id="rId15"/>
    <p:sldId id="266" r:id="rId16"/>
    <p:sldId id="274" r:id="rId17"/>
    <p:sldId id="279" r:id="rId18"/>
    <p:sldId id="275" r:id="rId19"/>
    <p:sldId id="278" r:id="rId20"/>
    <p:sldId id="276" r:id="rId21"/>
    <p:sldId id="277" r:id="rId22"/>
    <p:sldId id="26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7"/>
  </p:normalViewPr>
  <p:slideViewPr>
    <p:cSldViewPr snapToGrid="0" snapToObjects="1">
      <p:cViewPr>
        <p:scale>
          <a:sx n="90" d="100"/>
          <a:sy n="90" d="100"/>
        </p:scale>
        <p:origin x="2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FC206-BB74-284D-BD3A-3C21E3D8971D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39C97-3266-0D47-AD56-D994C587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5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39C97-3266-0D47-AD56-D994C58784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8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509A250-FF31-4206-8172-F9D3106AACB1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52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st.github.com/dtippabattuni/df48368e37305e29307f3ae099e0de1c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tippabattuni/gs-serving-web-content/archive/demo1.zip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tippabattuni/gs-serving-web-content/archive/demo2.zi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RL" TargetMode="External"/><Relationship Id="rId4" Type="http://schemas.openxmlformats.org/officeDocument/2006/relationships/hyperlink" Target="https://docs.oracle.com/javaee/6/tutorial/doc/gfirp.html" TargetMode="External"/><Relationship Id="rId5" Type="http://schemas.openxmlformats.org/officeDocument/2006/relationships/hyperlink" Target="https://www.flaticon.com/packs/web-design-2" TargetMode="External"/><Relationship Id="rId6" Type="http://schemas.openxmlformats.org/officeDocument/2006/relationships/hyperlink" Target="https://start.spring.io/" TargetMode="External"/><Relationship Id="rId7" Type="http://schemas.openxmlformats.org/officeDocument/2006/relationships/hyperlink" Target="https://docs.spring.io/spring-boot/docs/2.1.0.BUILD-SNAPSHOT/reference/htmlsingle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Hypertext_Transfer_Protoco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Web Applications using Java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Dominic </a:t>
            </a:r>
            <a:r>
              <a:rPr lang="en-US" dirty="0" err="1" smtClean="0"/>
              <a:t>TIppabattuni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34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Web Application Folder 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700" y="1847850"/>
            <a:ext cx="5554662" cy="398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4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Web App Development Process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01" y="2622388"/>
            <a:ext cx="1377158" cy="1377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592" y="2579524"/>
            <a:ext cx="1377158" cy="1377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464" y="2579525"/>
            <a:ext cx="1275362" cy="1392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540" y="2566409"/>
            <a:ext cx="1405810" cy="14058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064" y="2536027"/>
            <a:ext cx="1463519" cy="14635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3297" y="2388816"/>
            <a:ext cx="1757940" cy="17579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3662" y="4286250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96592" y="4286250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Describe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82464" y="4286250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Compile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66540" y="4243387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81064" y="4286250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Deploy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853297" y="4286250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Access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5697" y="2541216"/>
            <a:ext cx="1757940" cy="17579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8097" y="2693616"/>
            <a:ext cx="1757940" cy="175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82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pPr>
              <a:buFont typeface="Wingdings" charset="2"/>
              <a:buChar char="Ø"/>
            </a:pPr>
            <a:r>
              <a:rPr lang="en-US" sz="2800" dirty="0" smtClean="0"/>
              <a:t> Goal</a:t>
            </a:r>
            <a:r>
              <a:rPr lang="en-US" sz="2800" dirty="0"/>
              <a:t>: Set </a:t>
            </a:r>
            <a:r>
              <a:rPr lang="en-US" sz="2800" dirty="0" smtClean="0"/>
              <a:t>up and </a:t>
            </a:r>
            <a:r>
              <a:rPr lang="en-US" sz="2800" dirty="0"/>
              <a:t>run sample web application</a:t>
            </a:r>
          </a:p>
          <a:p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gist.github.com/dtippabattuni/df48368e37305e29307f3ae099e0de1c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873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Web Application Request Handling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28" y="2259011"/>
            <a:ext cx="9511510" cy="325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02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r>
              <a:rPr lang="mr-IN" dirty="0" smtClean="0"/>
              <a:t>–</a:t>
            </a:r>
            <a:r>
              <a:rPr lang="en-US" dirty="0" smtClean="0"/>
              <a:t>Tier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4212" y="1860551"/>
            <a:ext cx="4982563" cy="44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26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Web Application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charset="2"/>
              <a:buChar char="Ø"/>
            </a:pPr>
            <a:r>
              <a:rPr lang="en-US" sz="2800" dirty="0" smtClean="0"/>
              <a:t> Provide </a:t>
            </a:r>
            <a:r>
              <a:rPr lang="en-US" sz="2800" dirty="0"/>
              <a:t>s</a:t>
            </a:r>
            <a:r>
              <a:rPr lang="en-US" sz="2800" dirty="0" smtClean="0"/>
              <a:t>tandard way to build and deploy web applications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Reduce overhead associated with common activities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Include additional APIs / Libraries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Session Management</a:t>
            </a:r>
          </a:p>
          <a:p>
            <a:pPr lvl="2">
              <a:buFont typeface="Wingdings" charset="2"/>
              <a:buChar char="Ø"/>
            </a:pPr>
            <a:r>
              <a:rPr lang="en-US" sz="2400" dirty="0" smtClean="0"/>
              <a:t> Database Access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Templating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Spring MVC, Spring Boot, JSF, Play, Struts</a:t>
            </a:r>
            <a:r>
              <a:rPr lang="en-US" sz="2800" dirty="0"/>
              <a:t>,</a:t>
            </a:r>
            <a:r>
              <a:rPr lang="en-US" sz="2800" dirty="0" smtClean="0"/>
              <a:t> </a:t>
            </a:r>
            <a:r>
              <a:rPr lang="en-US" sz="2800" dirty="0" err="1" smtClean="0"/>
              <a:t>Vaadin</a:t>
            </a:r>
            <a:r>
              <a:rPr lang="en-US" sz="2800" dirty="0" smtClean="0"/>
              <a:t>, GWT, </a:t>
            </a:r>
            <a:r>
              <a:rPr lang="en-US" sz="2800" dirty="0" err="1" smtClean="0"/>
              <a:t>JHipster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1008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Model-View-Controller Design Pattern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Reusable solution to organize code for efficient code reuse and parallel development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Model </a:t>
            </a:r>
          </a:p>
          <a:p>
            <a:pPr lvl="2">
              <a:buFont typeface="Wingdings" charset="2"/>
              <a:buChar char="Ø"/>
            </a:pPr>
            <a:r>
              <a:rPr lang="en-US" sz="2400" dirty="0" smtClean="0"/>
              <a:t> Central Component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Contains application behavior ( data, logic and rules )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View</a:t>
            </a:r>
          </a:p>
          <a:p>
            <a:pPr lvl="2">
              <a:buFont typeface="Wingdings" charset="2"/>
              <a:buChar char="Ø"/>
            </a:pPr>
            <a:r>
              <a:rPr lang="en-US" sz="2400" dirty="0" smtClean="0"/>
              <a:t> Presentation of the model ( HTML, XML, JSON </a:t>
            </a:r>
            <a:r>
              <a:rPr lang="en-US" sz="2400" dirty="0" err="1" smtClean="0"/>
              <a:t>etc</a:t>
            </a:r>
            <a:r>
              <a:rPr lang="en-US" sz="2400" dirty="0" smtClean="0"/>
              <a:t> )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Controller 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Handles user inputs, input validation and interacts with model</a:t>
            </a:r>
          </a:p>
          <a:p>
            <a:pPr lvl="2">
              <a:buFont typeface="Wingdings" charset="2"/>
              <a:buChar char="Ø"/>
            </a:pPr>
            <a:endParaRPr lang="en-US" sz="2400" dirty="0" smtClean="0"/>
          </a:p>
          <a:p>
            <a:pPr lvl="1">
              <a:buFont typeface="Wingdings" charset="2"/>
              <a:buChar char="Ø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241374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Model-View-Controller Design Pattern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4739" y="1960563"/>
            <a:ext cx="365702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01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Overview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charset="2"/>
              <a:buChar char="Ø"/>
            </a:pPr>
            <a:r>
              <a:rPr lang="en-US" sz="2800" dirty="0" smtClean="0"/>
              <a:t> </a:t>
            </a:r>
            <a:r>
              <a:rPr lang="en-US" sz="2800" dirty="0"/>
              <a:t>Takes an opinionated view of building production ready applications</a:t>
            </a:r>
            <a:r>
              <a:rPr lang="en-US" sz="2800" dirty="0" smtClean="0"/>
              <a:t>. 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Easy to start a new Spring-Boot project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Minimal upfront configuration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Uses Spring MVC framework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Works with various IDEs including NetBeans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Provides annotation based configuration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Contains embedded Java Application servers ( Tomcat, Jetty </a:t>
            </a:r>
            <a:r>
              <a:rPr lang="en-US" sz="2800" dirty="0" err="1" smtClean="0"/>
              <a:t>etc</a:t>
            </a:r>
            <a:r>
              <a:rPr lang="en-US" sz="2800" dirty="0" smtClean="0"/>
              <a:t> )</a:t>
            </a:r>
          </a:p>
          <a:p>
            <a:pPr lvl="1">
              <a:buFont typeface="Wingdings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2809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Application Development Process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745" y="2909092"/>
            <a:ext cx="1377158" cy="13771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490" y="2811858"/>
            <a:ext cx="1567549" cy="15675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61444" y="4379407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3377" y="4379407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Access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382054" y="4379407"/>
            <a:ext cx="92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389" y="2861946"/>
            <a:ext cx="1471449" cy="14714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890" y="2964258"/>
            <a:ext cx="1567549" cy="156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4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83579"/>
          </a:xfrm>
        </p:spPr>
        <p:txBody>
          <a:bodyPr>
            <a:noAutofit/>
          </a:bodyPr>
          <a:lstStyle/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Basic Web Application Components</a:t>
            </a:r>
          </a:p>
          <a:p>
            <a:pPr lvl="2">
              <a:buFont typeface="Wingdings" charset="2"/>
              <a:buChar char="Ø"/>
            </a:pPr>
            <a:r>
              <a:rPr lang="en-US" sz="2800" dirty="0" smtClean="0"/>
              <a:t>Client / Server</a:t>
            </a:r>
            <a:endParaRPr lang="en-US" sz="2800" dirty="0" smtClean="0"/>
          </a:p>
          <a:p>
            <a:pPr lvl="2">
              <a:buFont typeface="Wingdings" charset="2"/>
              <a:buChar char="Ø"/>
            </a:pPr>
            <a:r>
              <a:rPr lang="en-US" sz="2800" dirty="0" smtClean="0"/>
              <a:t>URL</a:t>
            </a:r>
            <a:endParaRPr lang="en-US" sz="2800" dirty="0" smtClean="0"/>
          </a:p>
          <a:p>
            <a:pPr lvl="2">
              <a:buFont typeface="Wingdings" charset="2"/>
              <a:buChar char="Ø"/>
            </a:pPr>
            <a:r>
              <a:rPr lang="en-US" sz="2800" dirty="0" smtClean="0"/>
              <a:t>HTTP Protocol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Java Application Server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Three-Tier Web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3894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n-US" dirty="0" smtClean="0"/>
              <a:t>2 </a:t>
            </a:r>
            <a:r>
              <a:rPr lang="mr-IN" dirty="0" smtClean="0"/>
              <a:t>–</a:t>
            </a:r>
            <a:r>
              <a:rPr lang="en-US" dirty="0" smtClean="0"/>
              <a:t> Basic Spring Boot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sz="2800" dirty="0" smtClean="0"/>
              <a:t>Download: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github.com/dtippabattuni/gs-serving-web-content/archive/demo1.zip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charset="2"/>
              <a:buChar char="Ø"/>
            </a:pPr>
            <a:r>
              <a:rPr lang="en-US" sz="2400" dirty="0" smtClean="0"/>
              <a:t> @</a:t>
            </a:r>
            <a:r>
              <a:rPr lang="en-US" sz="2400" dirty="0" err="1" smtClean="0"/>
              <a:t>SpringBootApplication</a:t>
            </a:r>
            <a:r>
              <a:rPr lang="en-US" sz="2400" dirty="0" smtClean="0"/>
              <a:t> : </a:t>
            </a:r>
          </a:p>
          <a:p>
            <a:pPr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Other </a:t>
            </a:r>
            <a:r>
              <a:rPr lang="en-US" sz="2400" dirty="0" smtClean="0"/>
              <a:t>Annotations: @Controller, @</a:t>
            </a:r>
            <a:r>
              <a:rPr lang="en-US" sz="2400" dirty="0" err="1" smtClean="0"/>
              <a:t>GetMapping</a:t>
            </a:r>
            <a:r>
              <a:rPr lang="en-US" sz="2400" dirty="0" smtClean="0"/>
              <a:t>, @</a:t>
            </a:r>
            <a:r>
              <a:rPr lang="en-US" sz="2400" dirty="0" err="1" smtClean="0"/>
              <a:t>RequestParam</a:t>
            </a:r>
            <a:endParaRPr lang="en-US" sz="2400" dirty="0" smtClean="0"/>
          </a:p>
          <a:p>
            <a:pPr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HTML view</a:t>
            </a:r>
          </a:p>
          <a:p>
            <a:pPr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err="1" smtClean="0"/>
              <a:t>Thymeleaf</a:t>
            </a:r>
            <a:r>
              <a:rPr lang="en-US" sz="2400" dirty="0" smtClean="0"/>
              <a:t> </a:t>
            </a:r>
            <a:r>
              <a:rPr lang="en-US" sz="2400" dirty="0"/>
              <a:t>T</a:t>
            </a:r>
            <a:r>
              <a:rPr lang="en-US" sz="2400" dirty="0" smtClean="0"/>
              <a:t>emplate Engine</a:t>
            </a:r>
          </a:p>
          <a:p>
            <a:pPr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Embedded Tomcat Server</a:t>
            </a: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742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n-US" dirty="0" smtClean="0"/>
              <a:t>3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Three-Tier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Download </a:t>
            </a:r>
            <a:r>
              <a:rPr lang="en-US" sz="2800" dirty="0" err="1" smtClean="0"/>
              <a:t>Url</a:t>
            </a:r>
            <a:r>
              <a:rPr lang="en-US" sz="2800" dirty="0" smtClean="0"/>
              <a:t>: 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</a:t>
            </a:r>
            <a:r>
              <a:rPr lang="en-US" sz="2600" dirty="0" smtClean="0">
                <a:hlinkClick r:id="rId2"/>
              </a:rPr>
              <a:t>https</a:t>
            </a:r>
            <a:r>
              <a:rPr lang="en-US" sz="2600" dirty="0">
                <a:hlinkClick r:id="rId2"/>
              </a:rPr>
              <a:t>://</a:t>
            </a:r>
            <a:r>
              <a:rPr lang="en-US" sz="2600" dirty="0" smtClean="0">
                <a:hlinkClick r:id="rId2"/>
              </a:rPr>
              <a:t>github.com/dtippabattuni/gs-serving-web-content/archive/demo2.zip</a:t>
            </a:r>
            <a:r>
              <a:rPr lang="en-US" sz="2600" dirty="0" smtClean="0"/>
              <a:t> </a:t>
            </a:r>
            <a:endParaRPr lang="en-US" sz="2600" dirty="0"/>
          </a:p>
          <a:p>
            <a:pPr>
              <a:buFont typeface="Wingdings" charset="2"/>
              <a:buChar char="Ø"/>
            </a:pPr>
            <a:r>
              <a:rPr lang="en-US" sz="2800" dirty="0" smtClean="0"/>
              <a:t>Connects to </a:t>
            </a:r>
            <a:r>
              <a:rPr lang="en-US" sz="2800" dirty="0" err="1" smtClean="0"/>
              <a:t>jdbc:derby</a:t>
            </a:r>
            <a:r>
              <a:rPr lang="en-US" sz="2800" dirty="0"/>
              <a:t>://</a:t>
            </a:r>
            <a:r>
              <a:rPr lang="en-US" sz="2800" dirty="0" smtClean="0"/>
              <a:t>localhost:1527/</a:t>
            </a:r>
            <a:r>
              <a:rPr lang="en-US" sz="2800" dirty="0" err="1" smtClean="0"/>
              <a:t>sample;create</a:t>
            </a:r>
            <a:r>
              <a:rPr lang="en-US" sz="2800" dirty="0" smtClean="0"/>
              <a:t>=true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@Repository annotation</a:t>
            </a:r>
          </a:p>
          <a:p>
            <a:pPr lvl="1">
              <a:buFont typeface="Wingdings" charset="2"/>
              <a:buChar char="Ø"/>
            </a:pPr>
            <a:r>
              <a:rPr lang="en-US" sz="2600" dirty="0"/>
              <a:t> "a mechanism for encapsulating storage, retrieval, and search behavior which emulates a collection of </a:t>
            </a:r>
            <a:r>
              <a:rPr lang="en-US" sz="2600" dirty="0" smtClean="0"/>
              <a:t>objects”</a:t>
            </a:r>
          </a:p>
          <a:p>
            <a:pPr>
              <a:buFont typeface="Wingdings" charset="2"/>
              <a:buChar char="Ø"/>
            </a:pPr>
            <a:r>
              <a:rPr lang="en-US" sz="2600" dirty="0"/>
              <a:t> Uses Spring </a:t>
            </a:r>
            <a:r>
              <a:rPr lang="en-US" sz="2600" dirty="0" err="1"/>
              <a:t>JdbcTemplate</a:t>
            </a:r>
            <a:r>
              <a:rPr lang="en-US" sz="2600" dirty="0"/>
              <a:t> API </a:t>
            </a:r>
          </a:p>
          <a:p>
            <a:pPr>
              <a:buFont typeface="Wingdings" charset="2"/>
              <a:buChar char="Ø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823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400" b="1" dirty="0">
                <a:hlinkClick r:id="rId2"/>
              </a:rPr>
              <a:t>https://</a:t>
            </a:r>
            <a:r>
              <a:rPr lang="en-US" sz="2400" b="1" dirty="0" smtClean="0">
                <a:hlinkClick r:id="rId2"/>
              </a:rPr>
              <a:t>en.wikipedia.org/wiki/Hypertext_Transfer_Protocol</a:t>
            </a:r>
            <a:endParaRPr lang="en-US" sz="2400" b="1" dirty="0" smtClean="0"/>
          </a:p>
          <a:p>
            <a:pPr lvl="1">
              <a:buFont typeface="Wingdings" charset="2"/>
              <a:buChar char="Ø"/>
            </a:pPr>
            <a:r>
              <a:rPr lang="en-US" sz="2400" b="1" dirty="0">
                <a:hlinkClick r:id="rId3"/>
              </a:rPr>
              <a:t>https://</a:t>
            </a:r>
            <a:r>
              <a:rPr lang="en-US" sz="2400" b="1" dirty="0" smtClean="0">
                <a:hlinkClick r:id="rId3"/>
              </a:rPr>
              <a:t>en.wikipedia.org/wiki/URL</a:t>
            </a:r>
            <a:r>
              <a:rPr lang="en-US" sz="2400" b="1" dirty="0" smtClean="0"/>
              <a:t> </a:t>
            </a:r>
          </a:p>
          <a:p>
            <a:pPr lvl="1">
              <a:buFont typeface="Wingdings" charset="2"/>
              <a:buChar char="Ø"/>
            </a:pPr>
            <a:r>
              <a:rPr lang="en-US" sz="2400" b="1" dirty="0">
                <a:hlinkClick r:id="rId4"/>
              </a:rPr>
              <a:t>https://</a:t>
            </a:r>
            <a:r>
              <a:rPr lang="en-US" sz="2400" b="1" dirty="0" smtClean="0">
                <a:hlinkClick r:id="rId4"/>
              </a:rPr>
              <a:t>docs.oracle.com/javaee/6/tutorial/doc/gfirp.html</a:t>
            </a:r>
            <a:endParaRPr lang="en-US" sz="2400" b="1" dirty="0" smtClean="0"/>
          </a:p>
          <a:p>
            <a:pPr lvl="1">
              <a:buFont typeface="Wingdings" charset="2"/>
              <a:buChar char="Ø"/>
            </a:pPr>
            <a:r>
              <a:rPr lang="en-US" sz="2400" b="1" dirty="0">
                <a:hlinkClick r:id="rId5"/>
              </a:rPr>
              <a:t>https://</a:t>
            </a:r>
            <a:r>
              <a:rPr lang="en-US" sz="2400" b="1" dirty="0" smtClean="0">
                <a:hlinkClick r:id="rId5"/>
              </a:rPr>
              <a:t>www.flaticon.com/packs/web-design-2</a:t>
            </a:r>
            <a:endParaRPr lang="en-US" sz="2400" b="1" dirty="0" smtClean="0"/>
          </a:p>
          <a:p>
            <a:pPr lvl="1">
              <a:buFont typeface="Wingdings" charset="2"/>
              <a:buChar char="Ø"/>
            </a:pPr>
            <a:r>
              <a:rPr lang="en-US" sz="2400" b="1" dirty="0">
                <a:hlinkClick r:id="rId6"/>
              </a:rPr>
              <a:t>https://start.spring.io</a:t>
            </a:r>
            <a:r>
              <a:rPr lang="en-US" sz="2400" b="1" dirty="0" smtClean="0">
                <a:hlinkClick r:id="rId6"/>
              </a:rPr>
              <a:t>/</a:t>
            </a:r>
            <a:r>
              <a:rPr lang="en-US" sz="2400" b="1" dirty="0" smtClean="0"/>
              <a:t> </a:t>
            </a:r>
          </a:p>
          <a:p>
            <a:pPr lvl="1">
              <a:buFont typeface="Wingdings" charset="2"/>
              <a:buChar char="Ø"/>
            </a:pPr>
            <a:r>
              <a:rPr lang="en-US" sz="2400" b="1" dirty="0">
                <a:hlinkClick r:id="rId7"/>
              </a:rPr>
              <a:t>https://docs.spring.io/spring-boot/docs/2.1.0.BUILD-SNAPSHOT/reference/htmlsingle</a:t>
            </a:r>
            <a:r>
              <a:rPr lang="en-US" sz="2400" b="1" dirty="0" smtClean="0">
                <a:hlinkClick r:id="rId7"/>
              </a:rPr>
              <a:t>/</a:t>
            </a: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485869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800" dirty="0" smtClean="0"/>
              <a:t> </a:t>
            </a:r>
            <a:r>
              <a:rPr lang="en-US" sz="2800" dirty="0"/>
              <a:t>Web Application Development </a:t>
            </a:r>
            <a:r>
              <a:rPr lang="en-US" sz="2800" dirty="0" smtClean="0"/>
              <a:t>Process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Java </a:t>
            </a:r>
            <a:r>
              <a:rPr lang="en-US" sz="2800" dirty="0"/>
              <a:t>Application </a:t>
            </a:r>
            <a:r>
              <a:rPr lang="en-US" sz="2800" dirty="0" smtClean="0"/>
              <a:t>Frameworks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MVC Design </a:t>
            </a:r>
            <a:r>
              <a:rPr lang="en-US" sz="2800" dirty="0" smtClean="0"/>
              <a:t>Pattern</a:t>
            </a:r>
            <a:endParaRPr lang="en-US" sz="2800" dirty="0"/>
          </a:p>
          <a:p>
            <a:pPr lvl="1">
              <a:buFont typeface="Wingdings" charset="2"/>
              <a:buChar char="Ø"/>
            </a:pPr>
            <a:r>
              <a:rPr lang="en-US" sz="2800" dirty="0"/>
              <a:t> Spring Boot </a:t>
            </a:r>
            <a:r>
              <a:rPr lang="en-US" sz="2800" dirty="0" smtClean="0"/>
              <a:t>Overview</a:t>
            </a:r>
            <a:endParaRPr lang="en-US" sz="2800" dirty="0"/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Demo Spring-Boot </a:t>
            </a:r>
            <a:r>
              <a:rPr lang="en-US" sz="2800" dirty="0"/>
              <a:t>Web Application </a:t>
            </a:r>
            <a:r>
              <a:rPr lang="en-US" sz="2800" dirty="0" smtClean="0"/>
              <a:t>without database</a:t>
            </a:r>
            <a:endParaRPr lang="en-US" sz="2800" dirty="0"/>
          </a:p>
          <a:p>
            <a:pPr lvl="1">
              <a:buFont typeface="Wingdings" charset="2"/>
              <a:buChar char="Ø"/>
            </a:pPr>
            <a:r>
              <a:rPr lang="en-US" sz="2800" dirty="0"/>
              <a:t> Demo 3-Tier Spring-Boot Web Application 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References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12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Web Application Components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35791" y="2729649"/>
            <a:ext cx="1865334" cy="186533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546574" y="3496726"/>
            <a:ext cx="3589217" cy="4793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56375" y="2267984"/>
            <a:ext cx="1894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Web Client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038423" y="2276406"/>
            <a:ext cx="2060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Web Server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176752" y="3076121"/>
            <a:ext cx="2328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HTTP Request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176751" y="4199507"/>
            <a:ext cx="2328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HTTP Response</a:t>
            </a:r>
            <a:endParaRPr lang="en-US" sz="2400" b="1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546573" y="4188562"/>
            <a:ext cx="3589217" cy="47936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610" y="2754512"/>
            <a:ext cx="1905000" cy="190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010" y="2906912"/>
            <a:ext cx="1905000" cy="190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410" y="3059312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09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</a:t>
            </a:r>
            <a:r>
              <a:rPr lang="mr-IN" dirty="0" smtClean="0"/>
              <a:t>–</a:t>
            </a:r>
            <a:r>
              <a:rPr lang="en-US" dirty="0" smtClean="0"/>
              <a:t> Uniform Resource Locator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AKA - Web </a:t>
            </a:r>
            <a:r>
              <a:rPr lang="en-US" sz="2800" dirty="0"/>
              <a:t>Address	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Used to identify web resource on a computer network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URL structure: </a:t>
            </a:r>
          </a:p>
          <a:p>
            <a:pPr marL="201168" lvl="1" indent="0">
              <a:buNone/>
            </a:pPr>
            <a:r>
              <a:rPr lang="en-US" sz="2400" b="1" dirty="0"/>
              <a:t> </a:t>
            </a:r>
            <a:r>
              <a:rPr lang="en-US" sz="2400" b="1" dirty="0" smtClean="0"/>
              <a:t>  scheme:</a:t>
            </a:r>
            <a:r>
              <a:rPr lang="en-US" sz="2400" dirty="0" smtClean="0"/>
              <a:t>[</a:t>
            </a:r>
            <a:r>
              <a:rPr lang="en-US" sz="2400" b="1" dirty="0" smtClean="0"/>
              <a:t>//</a:t>
            </a:r>
            <a:r>
              <a:rPr lang="en-US" sz="2400" dirty="0" smtClean="0"/>
              <a:t>[</a:t>
            </a:r>
            <a:r>
              <a:rPr lang="en-US" sz="2400" b="1" dirty="0" smtClean="0"/>
              <a:t>user</a:t>
            </a:r>
            <a:r>
              <a:rPr lang="en-US" sz="2400" dirty="0" smtClean="0"/>
              <a:t>[</a:t>
            </a:r>
            <a:r>
              <a:rPr lang="en-US" sz="2400" b="1" dirty="0" smtClean="0"/>
              <a:t>:password</a:t>
            </a:r>
            <a:r>
              <a:rPr lang="en-US" sz="2400" dirty="0" smtClean="0"/>
              <a:t>]</a:t>
            </a:r>
            <a:r>
              <a:rPr lang="en-US" sz="2400" b="1" dirty="0" smtClean="0"/>
              <a:t>@</a:t>
            </a:r>
            <a:r>
              <a:rPr lang="en-US" sz="2400" dirty="0" smtClean="0"/>
              <a:t>]</a:t>
            </a:r>
            <a:r>
              <a:rPr lang="en-US" sz="2400" b="1" dirty="0" smtClean="0"/>
              <a:t>host</a:t>
            </a:r>
            <a:r>
              <a:rPr lang="en-US" sz="2400" dirty="0" smtClean="0"/>
              <a:t>[</a:t>
            </a:r>
            <a:r>
              <a:rPr lang="en-US" sz="2400" b="1" dirty="0" smtClean="0"/>
              <a:t>:port</a:t>
            </a:r>
            <a:r>
              <a:rPr lang="en-US" sz="2400" dirty="0" smtClean="0"/>
              <a:t>]][</a:t>
            </a:r>
            <a:r>
              <a:rPr lang="en-US" sz="2400" b="1" dirty="0" smtClean="0"/>
              <a:t>/path</a:t>
            </a:r>
            <a:r>
              <a:rPr lang="en-US" sz="2400" dirty="0" smtClean="0"/>
              <a:t>][?</a:t>
            </a:r>
            <a:r>
              <a:rPr lang="en-US" sz="2400" b="1" dirty="0" smtClean="0"/>
              <a:t>query</a:t>
            </a:r>
            <a:r>
              <a:rPr lang="en-US" sz="2400" dirty="0" smtClean="0"/>
              <a:t>][#</a:t>
            </a:r>
            <a:r>
              <a:rPr lang="en-US" sz="2400" b="1" dirty="0" smtClean="0"/>
              <a:t>fragment</a:t>
            </a:r>
            <a:r>
              <a:rPr lang="en-US" sz="2400" dirty="0" smtClean="0"/>
              <a:t>]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Sample schemes HTTP, HTTPS, JDBC, FTP </a:t>
            </a:r>
            <a:r>
              <a:rPr lang="en-US" sz="2800" dirty="0" err="1" smtClean="0"/>
              <a:t>etc</a:t>
            </a:r>
            <a:endParaRPr lang="en-US" sz="2800" dirty="0"/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Example:   </a:t>
            </a:r>
            <a:r>
              <a:rPr lang="en-US" sz="2400" b="1" dirty="0" smtClean="0"/>
              <a:t>https://</a:t>
            </a:r>
            <a:r>
              <a:rPr lang="en-US" sz="2400" b="1" dirty="0" err="1" smtClean="0"/>
              <a:t>www.google.com</a:t>
            </a:r>
            <a:r>
              <a:rPr lang="en-US" sz="2400" b="1" dirty="0" smtClean="0"/>
              <a:t>/</a:t>
            </a:r>
            <a:r>
              <a:rPr lang="en-US" sz="2400" b="1" dirty="0" err="1" smtClean="0"/>
              <a:t>search?q</a:t>
            </a:r>
            <a:r>
              <a:rPr lang="en-US" sz="2400" b="1" dirty="0" smtClean="0"/>
              <a:t>=</a:t>
            </a:r>
            <a:r>
              <a:rPr lang="en-US" sz="2400" b="1" dirty="0" err="1" smtClean="0"/>
              <a:t>url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48494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</a:t>
            </a:r>
            <a:r>
              <a:rPr lang="mr-IN" dirty="0" smtClean="0"/>
              <a:t>–</a:t>
            </a:r>
            <a:r>
              <a:rPr lang="en-US" dirty="0" smtClean="0"/>
              <a:t> Hypertext Transfer Protocol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800" b="1" dirty="0" smtClean="0"/>
              <a:t> </a:t>
            </a:r>
            <a:r>
              <a:rPr lang="en-US" sz="2800" dirty="0" smtClean="0"/>
              <a:t>Communication protocol used by client </a:t>
            </a:r>
            <a:r>
              <a:rPr lang="mr-IN" sz="2800" dirty="0" smtClean="0"/>
              <a:t>–</a:t>
            </a:r>
            <a:r>
              <a:rPr lang="en-US" sz="2800" dirty="0" smtClean="0"/>
              <a:t> server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Uses Request </a:t>
            </a:r>
            <a:r>
              <a:rPr lang="mr-IN" sz="2800" dirty="0" smtClean="0"/>
              <a:t>–</a:t>
            </a:r>
            <a:r>
              <a:rPr lang="en-US" sz="2800" dirty="0" smtClean="0"/>
              <a:t> Response model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Sample HTTP Request</a:t>
            </a:r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/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/>
          </a:p>
          <a:p>
            <a:pPr lvl="1">
              <a:buFont typeface="Wingdings" charset="2"/>
              <a:buChar char="Ø"/>
            </a:pPr>
            <a:r>
              <a:rPr lang="en-US" sz="2400" b="1" dirty="0"/>
              <a:t> </a:t>
            </a:r>
            <a:r>
              <a:rPr lang="en-US" sz="2800" dirty="0" smtClean="0"/>
              <a:t>HTTP Methods: GET, POST, DELETE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87" y="3241674"/>
            <a:ext cx="4897138" cy="13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77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</a:t>
            </a:r>
            <a:r>
              <a:rPr lang="mr-IN" dirty="0" smtClean="0"/>
              <a:t>–</a:t>
            </a:r>
            <a:r>
              <a:rPr lang="en-US" dirty="0" smtClean="0"/>
              <a:t> Hypertext Transfer Protocol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400" b="1" dirty="0" smtClean="0"/>
              <a:t> </a:t>
            </a:r>
            <a:r>
              <a:rPr lang="en-US" sz="2800" dirty="0" smtClean="0"/>
              <a:t>Sample HTTP Response</a:t>
            </a:r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436" y="2286000"/>
            <a:ext cx="645594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81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Application Server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800" dirty="0" smtClean="0"/>
              <a:t> Provides ability to run Java code based on web requests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Java Platform, Enterprise Edition or Java EE specification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Web Specification  ( Servlets, Web Sockets, Java Server Faces )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Enterprise Java Bean Specification - EJB ( Concurrency control, dependency injection, access control )</a:t>
            </a:r>
            <a:endParaRPr lang="en-US" sz="2000" dirty="0" smtClean="0"/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Tomcat, IBM </a:t>
            </a:r>
            <a:r>
              <a:rPr lang="en-US" sz="2800" dirty="0" err="1" smtClean="0"/>
              <a:t>Websphere</a:t>
            </a:r>
            <a:r>
              <a:rPr lang="en-US" sz="2800" dirty="0" smtClean="0"/>
              <a:t>, Oracle </a:t>
            </a:r>
            <a:r>
              <a:rPr lang="en-US" sz="2800" dirty="0" err="1" smtClean="0"/>
              <a:t>Weblogic</a:t>
            </a:r>
            <a:r>
              <a:rPr lang="en-US" sz="2800" dirty="0" smtClean="0"/>
              <a:t>, Glassfish, Jetty</a:t>
            </a:r>
          </a:p>
          <a:p>
            <a:pPr lvl="1">
              <a:buFont typeface="Wingdings" charset="2"/>
              <a:buChar char="Ø"/>
            </a:pPr>
            <a:endParaRPr lang="en-US" sz="2800" dirty="0" smtClean="0"/>
          </a:p>
          <a:p>
            <a:pPr lvl="2">
              <a:buFont typeface="Wingdings" charset="2"/>
              <a:buChar char="Ø"/>
            </a:pP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78" y="4800601"/>
            <a:ext cx="1414816" cy="942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850" y="5104344"/>
            <a:ext cx="2261283" cy="6392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096" y="4874685"/>
            <a:ext cx="2197100" cy="1098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488" y="4898975"/>
            <a:ext cx="2072151" cy="970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407" y="4685155"/>
            <a:ext cx="1520514" cy="14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9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Application Servers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1" y="1851659"/>
            <a:ext cx="8556844" cy="4131629"/>
          </a:xfrm>
        </p:spPr>
      </p:pic>
    </p:spTree>
    <p:extLst>
      <p:ext uri="{BB962C8B-B14F-4D97-AF65-F5344CB8AC3E}">
        <p14:creationId xmlns:p14="http://schemas.microsoft.com/office/powerpoint/2010/main" val="130005529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11093</TotalTime>
  <Words>491</Words>
  <Application>Microsoft Macintosh PowerPoint</Application>
  <PresentationFormat>Widescreen</PresentationFormat>
  <Paragraphs>118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Mangal</vt:lpstr>
      <vt:lpstr>Wingdings</vt:lpstr>
      <vt:lpstr>Retrospect</vt:lpstr>
      <vt:lpstr>Building Web Applications using Java</vt:lpstr>
      <vt:lpstr>Contents</vt:lpstr>
      <vt:lpstr>Contents</vt:lpstr>
      <vt:lpstr>Basic Web Application Components</vt:lpstr>
      <vt:lpstr>URL – Uniform Resource Locator</vt:lpstr>
      <vt:lpstr>HTTP – Hypertext Transfer Protocol</vt:lpstr>
      <vt:lpstr>HTTP – Hypertext Transfer Protocol</vt:lpstr>
      <vt:lpstr>Java Application Server</vt:lpstr>
      <vt:lpstr>Java Application Servers</vt:lpstr>
      <vt:lpstr>Java Web Application Folder Structure</vt:lpstr>
      <vt:lpstr>Java Web App Development Process</vt:lpstr>
      <vt:lpstr>Lab 1</vt:lpstr>
      <vt:lpstr>Java Web Application Request Handling</vt:lpstr>
      <vt:lpstr>Three–Tier Architecture</vt:lpstr>
      <vt:lpstr>Java Web Application Frameworks</vt:lpstr>
      <vt:lpstr>Model-View-Controller Design Pattern</vt:lpstr>
      <vt:lpstr>Model-View-Controller Design Pattern</vt:lpstr>
      <vt:lpstr>Spring Boot Overview</vt:lpstr>
      <vt:lpstr>Spring Boot Application Development Process</vt:lpstr>
      <vt:lpstr>Demo 2 – Basic Spring Boot Application</vt:lpstr>
      <vt:lpstr>Demo 3 – Three-Tier Application</vt:lpstr>
      <vt:lpstr>References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Web Applications using Java</dc:title>
  <dc:creator>Dominic Savio</dc:creator>
  <cp:lastModifiedBy>Dominic Savio</cp:lastModifiedBy>
  <cp:revision>129</cp:revision>
  <dcterms:created xsi:type="dcterms:W3CDTF">2018-04-12T00:58:44Z</dcterms:created>
  <dcterms:modified xsi:type="dcterms:W3CDTF">2018-05-02T21:10:48Z</dcterms:modified>
</cp:coreProperties>
</file>